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69" r:id="rId7"/>
    <p:sldId id="271" r:id="rId8"/>
    <p:sldId id="272" r:id="rId9"/>
    <p:sldId id="278" r:id="rId10"/>
    <p:sldId id="273" r:id="rId11"/>
    <p:sldId id="274" r:id="rId12"/>
    <p:sldId id="275" r:id="rId13"/>
    <p:sldId id="279" r:id="rId14"/>
    <p:sldId id="276" r:id="rId15"/>
    <p:sldId id="28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9/26/2022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38378" y="-26703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C5D82B-00E2-407C-9504-0E9060144CBA}"/>
              </a:ext>
            </a:extLst>
          </p:cNvPr>
          <p:cNvSpPr txBox="1"/>
          <p:nvPr userDrawn="1"/>
        </p:nvSpPr>
        <p:spPr>
          <a:xfrm>
            <a:off x="9958231" y="209028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87FF3-1DB8-4E24-9809-DA1D6814360F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758CD-3FDC-4F1C-8C11-14A89DBF9470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E30C77-1E11-4E77-A88B-EE5ED6B3569C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F2633-FC31-4C39-AFA0-5B6426DB0264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AA35B-1D01-42B1-A5D7-D8A583821A97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698C7-4FA3-47CB-973D-E0C838814A87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F5793-0231-4F22-B222-C61CD47BA75C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020752" y="3028889"/>
            <a:ext cx="1753813" cy="941308"/>
            <a:chOff x="3020752" y="3075544"/>
            <a:chExt cx="1753813" cy="9413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02360" y="3075544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DSC 680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020752" y="3616742"/>
              <a:ext cx="17538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Adrian Rybinski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Banking/Lending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Monitoring for Bias in Loan Decisions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155007-90BC-EA57-DE7B-7460A5BA7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4494" y="59980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3"/>
    </mc:Choice>
    <mc:Fallback>
      <p:transition spd="slow" advTm="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Initial Observations and Results (cont.)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IS THE MODEL PERFORMING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5057399" cy="4804848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All models have a high accuracy score over 75%</a:t>
            </a:r>
          </a:p>
          <a:p>
            <a:pPr>
              <a:buClr>
                <a:schemeClr val="accent2"/>
              </a:buClr>
            </a:pPr>
            <a:r>
              <a:rPr lang="en-US" dirty="0"/>
              <a:t>Some models do not have a high precision or recall as seen in the confusion matrices.</a:t>
            </a:r>
          </a:p>
          <a:p>
            <a:pPr>
              <a:buClr>
                <a:schemeClr val="accent2"/>
              </a:buClr>
            </a:pPr>
            <a:r>
              <a:rPr lang="en-US" dirty="0"/>
              <a:t>K Neighbor Classifier has shown the most promise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026525-BBBC-E0FC-E18B-3FD5DD61A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863" y="1440134"/>
            <a:ext cx="3370511" cy="287726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31DAE3-3028-6C39-0235-D9F871637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560354"/>
              </p:ext>
            </p:extLst>
          </p:nvPr>
        </p:nvGraphicFramePr>
        <p:xfrm>
          <a:off x="5367101" y="4763117"/>
          <a:ext cx="5937250" cy="13094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450">
                  <a:extLst>
                    <a:ext uri="{9D8B030D-6E8A-4147-A177-3AD203B41FA5}">
                      <a16:colId xmlns:a16="http://schemas.microsoft.com/office/drawing/2014/main" val="283083101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01973508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3779047028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1877415007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645266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Support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690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98920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59464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5886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219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126057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230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126057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1388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Weighted 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126057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168143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1A0303-C6E0-25A7-320B-680B86995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5750" y="6234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1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32"/>
    </mc:Choice>
    <mc:Fallback>
      <p:transition spd="slow" advTm="7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Project Risks and Opportunities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ARE WE GOING TO IMPROVE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5057399" cy="4804848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Increase the model accuracy, recall, and precision (Model Tuning)</a:t>
            </a:r>
          </a:p>
          <a:p>
            <a:pPr>
              <a:buClr>
                <a:schemeClr val="accent2"/>
              </a:buClr>
            </a:pPr>
            <a:r>
              <a:rPr lang="en-US" dirty="0"/>
              <a:t>Address additional data for training (Resource Constraints)</a:t>
            </a:r>
          </a:p>
          <a:p>
            <a:pPr>
              <a:buClr>
                <a:schemeClr val="accent2"/>
              </a:buClr>
            </a:pPr>
            <a:r>
              <a:rPr lang="en-US" dirty="0"/>
              <a:t>Low Precision = BAD DECISONS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BE5F2-D6EF-4B69-8E0D-3A4C29CF0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104" y="1681379"/>
            <a:ext cx="3314698" cy="2979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12A34-B358-40FF-B8D1-19070AF2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356" y="3968469"/>
            <a:ext cx="2428875" cy="238788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F469A3-46E5-39F5-9BE0-1355C91B51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6121" y="56623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5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16"/>
    </mc:Choice>
    <mc:Fallback>
      <p:transition spd="slow" advTm="5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Questions and Answers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FFFCC-308E-E09B-12F4-D2080844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504" y="1743342"/>
            <a:ext cx="3969520" cy="396952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C133DE-F1E8-2195-96F2-D18EB0948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4295" y="57659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5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00"/>
    </mc:Choice>
    <mc:Fallback>
      <p:transition spd="slow" advTm="223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References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WHERE IS THE DATA COMING FROM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80976" y="1844124"/>
            <a:ext cx="11839574" cy="4804848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FFIEC/CFPB. HMDA Datasets. Retrieved from https://ffiec.cfpb.gov/data-browser/data/2018?category=states on September 30, 2021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 err="1"/>
              <a:t>Tekin</a:t>
            </a:r>
            <a:r>
              <a:rPr lang="en-US" dirty="0"/>
              <a:t>, E. (August 3, 2021). Clever. Exploring Racial Discrimination in Mortgage Lending: A Call for Greater Transparency. Retrieved from https://listwithclever.com/research/racial-discrimination-in-mortgage-lending/ on October 29, 2021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Statista Research Department (October 29, 2021). U.S. mortgage industry - statistics &amp; facts. Retrieved from https://www.statista.com/topics/1685/mortgage-industry-of-the-united-states/#dossierKeyfigures on October 30, 2021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37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/>
              <a:t>Table of 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7" y="2658616"/>
            <a:ext cx="6493266" cy="29582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Introduction/Problem Statement		3</a:t>
            </a:r>
          </a:p>
          <a:p>
            <a:pPr lvl="0"/>
            <a:r>
              <a:rPr lang="en-US" dirty="0"/>
              <a:t>Business Objective and Opportunity		4</a:t>
            </a:r>
          </a:p>
          <a:p>
            <a:pPr lvl="0"/>
            <a:r>
              <a:rPr lang="en-US" dirty="0"/>
              <a:t>Market Analysis and Regulatory Scrutiny	5</a:t>
            </a:r>
          </a:p>
          <a:p>
            <a:pPr lvl="0"/>
            <a:r>
              <a:rPr lang="en-US" dirty="0"/>
              <a:t>Data Analysis					6-8</a:t>
            </a:r>
          </a:p>
          <a:p>
            <a:pPr lvl="0"/>
            <a:r>
              <a:rPr lang="en-US" dirty="0"/>
              <a:t>Initial Observations and Results		9-10</a:t>
            </a:r>
          </a:p>
          <a:p>
            <a:pPr lvl="0"/>
            <a:r>
              <a:rPr lang="en-US" dirty="0"/>
              <a:t>Project Risks and Opportunities		11</a:t>
            </a:r>
          </a:p>
          <a:p>
            <a:pPr lvl="0"/>
            <a:r>
              <a:rPr lang="en-US" dirty="0"/>
              <a:t>Questions and Answers			12</a:t>
            </a:r>
          </a:p>
          <a:p>
            <a:pPr lvl="0"/>
            <a:r>
              <a:rPr lang="en-US" dirty="0"/>
              <a:t>References					13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43AB9E-D177-5E35-D8C0-E9AAB2CBE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2169" y="574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9"/>
    </mc:Choice>
    <mc:Fallback>
      <p:transition spd="slow" advTm="30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/>
              <a:t>Introduction/Problem Statement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ARE WE INVESTING IN THE PROJECT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399" y="2171701"/>
            <a:ext cx="6999601" cy="3838574"/>
          </a:xfrm>
        </p:spPr>
        <p:txBody>
          <a:bodyPr/>
          <a:lstStyle/>
          <a:p>
            <a:pPr marL="0" indent="0">
              <a:buClr>
                <a:schemeClr val="accent2"/>
              </a:buClr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Banking has been under the constant watch of federal regulators for any violation of lending rules.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2"/>
              </a:buClr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business problem we want to solve is how to detect if there was bias in a decision based on a protected class.</a:t>
            </a:r>
          </a:p>
          <a:p>
            <a:pPr marL="0" indent="0">
              <a:buClr>
                <a:schemeClr val="accent2"/>
              </a:buClr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accent2"/>
              </a:buClr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Secondary problem statement is the avoidance of government penalties and reputational degradation</a:t>
            </a: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C0E59-7FEE-2FEA-EFD9-1AC1F7F4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561" y="1376932"/>
            <a:ext cx="3719946" cy="2479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747BF-01A6-5CAA-FA82-1A7FB8A09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739" y="4289425"/>
            <a:ext cx="4514850" cy="20669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E709AC-C1BC-D45F-0297-6E5AED160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64852" y="61118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31"/>
    </mc:Choice>
    <mc:Fallback>
      <p:transition spd="slow" advTm="38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/>
              <a:t>Business Objective and Opportunity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ARE WE PLANNING TO ACCOMPLISH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6999601" cy="3838574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dirty="0"/>
              <a:t>With this project undertaking we plan to:</a:t>
            </a: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Address public perception of bias and discrimination in the financial industry lending operations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Detect unconscious bias in lending decisions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Enhance the risk management framework </a:t>
            </a:r>
          </a:p>
          <a:p>
            <a:pPr>
              <a:buClr>
                <a:schemeClr val="accent2"/>
              </a:buClr>
            </a:pPr>
            <a:r>
              <a:rPr lang="en-US" dirty="0"/>
              <a:t>Ensure regulatory requirement are adhered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47758-24D2-41C0-9559-02FF4A51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466" y="2768048"/>
            <a:ext cx="1990725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80E69C-7220-4AEC-B711-5F2965E6D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988" y="5062477"/>
            <a:ext cx="3968243" cy="837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971CE-39D7-4E7D-A74E-91959E52A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743" y="1799716"/>
            <a:ext cx="2469767" cy="122916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591CE05-75DB-6654-6BD7-E1B7C9363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5828" y="5481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6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98"/>
    </mc:Choice>
    <mc:Fallback>
      <p:transition spd="slow" advTm="48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Market Analysis and Regulatory Scrutiny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WHERE ARE WE NOW AND WHAT IS CONCERNING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11185356" cy="4385226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dirty="0"/>
              <a:t>According to market research and results</a:t>
            </a:r>
            <a:r>
              <a:rPr lang="en-US" baseline="30000" dirty="0"/>
              <a:t>1</a:t>
            </a:r>
            <a:r>
              <a:rPr lang="en-US" dirty="0"/>
              <a:t>:</a:t>
            </a: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dirty="0"/>
              <a:t>Mortgage market debt valued at 16.96 trillion dollars (USD)</a:t>
            </a:r>
          </a:p>
          <a:p>
            <a:pPr>
              <a:buClr>
                <a:schemeClr val="accent2"/>
              </a:buClr>
            </a:pPr>
            <a:r>
              <a:rPr lang="en-US" dirty="0"/>
              <a:t>In 2021, average interest rate = 2.9% (30 years) and 2.28% (15 years)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Rates have since significantly increased putting additional pressure on the minorities</a:t>
            </a:r>
          </a:p>
          <a:p>
            <a:pPr>
              <a:buClr>
                <a:schemeClr val="accent2"/>
              </a:buClr>
            </a:pPr>
            <a:r>
              <a:rPr lang="en-US" dirty="0"/>
              <a:t>African Americans are twice as likely to be denied </a:t>
            </a:r>
          </a:p>
          <a:p>
            <a:pPr>
              <a:buClr>
                <a:schemeClr val="accent2"/>
              </a:buClr>
            </a:pPr>
            <a:r>
              <a:rPr lang="en-US" dirty="0"/>
              <a:t>87% of mortgage applicants are white</a:t>
            </a:r>
          </a:p>
          <a:p>
            <a:pPr>
              <a:buClr>
                <a:schemeClr val="accent2"/>
              </a:buClr>
            </a:pPr>
            <a:r>
              <a:rPr lang="en-US" dirty="0"/>
              <a:t>African-American and Hispanic use high-cost mortgages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7ABCD-7E27-47F5-B06C-35C69461DACB}"/>
              </a:ext>
            </a:extLst>
          </p:cNvPr>
          <p:cNvSpPr txBox="1"/>
          <p:nvPr/>
        </p:nvSpPr>
        <p:spPr>
          <a:xfrm>
            <a:off x="375803" y="6327210"/>
            <a:ext cx="464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 See reference tab for source of data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C35B43-9473-4DA8-F016-DB41D0176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37371" y="5482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3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40"/>
    </mc:Choice>
    <mc:Fallback>
      <p:transition spd="slow" advTm="5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Data Analysis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9951" y="2594722"/>
            <a:ext cx="5847974" cy="3442251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Obtained over 600K records from the FFIEC data base</a:t>
            </a:r>
          </a:p>
          <a:p>
            <a:pPr>
              <a:buClr>
                <a:schemeClr val="accent2"/>
              </a:buClr>
            </a:pPr>
            <a:r>
              <a:rPr lang="en-US" dirty="0"/>
              <a:t>Selected race, income, and gender/sex, and property value as the main features</a:t>
            </a:r>
          </a:p>
          <a:p>
            <a:pPr>
              <a:buClr>
                <a:schemeClr val="accent2"/>
              </a:buClr>
            </a:pPr>
            <a:r>
              <a:rPr lang="en-US" dirty="0"/>
              <a:t>Cleaned/removed unused data</a:t>
            </a:r>
          </a:p>
          <a:p>
            <a:pPr>
              <a:buClr>
                <a:schemeClr val="accent2"/>
              </a:buClr>
            </a:pPr>
            <a:r>
              <a:rPr lang="en-US" dirty="0"/>
              <a:t>Developed categories for visualizations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Prepared data to be binary values for model fitting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D59F7-2BFD-4C8C-BDBA-C13B684EEADF}"/>
              </a:ext>
            </a:extLst>
          </p:cNvPr>
          <p:cNvSpPr txBox="1"/>
          <p:nvPr/>
        </p:nvSpPr>
        <p:spPr>
          <a:xfrm>
            <a:off x="304802" y="1985827"/>
            <a:ext cx="1095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the purposes of the model development, we have completed the following: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6BC532-CAA0-18AF-7DB8-E5F5DE0D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458" y="2848705"/>
            <a:ext cx="3892791" cy="265314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BEF5C9-DD6C-ED6D-D76F-E2B29460D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31567" y="59030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1"/>
    </mc:Choice>
    <mc:Fallback>
      <p:transition spd="slow" advTm="95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Data Analysis (continued)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HAVE WE SEEN SO FAR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4852467" cy="4385226"/>
          </a:xfrm>
        </p:spPr>
        <p:txBody>
          <a:bodyPr>
            <a:normAutofit/>
          </a:bodyPr>
          <a:lstStyle/>
          <a:p>
            <a:pPr marL="0" indent="0">
              <a:buClr>
                <a:schemeClr val="accent2"/>
              </a:buClr>
              <a:buNone/>
            </a:pPr>
            <a:r>
              <a:rPr lang="en-US" dirty="0"/>
              <a:t>For the purposes of the model development, we have uncovered the following patterns and insights: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There is a bias in the data where males and/or white applicants are approved more often than non-white applicants or females.</a:t>
            </a:r>
          </a:p>
          <a:p>
            <a:pPr>
              <a:buClr>
                <a:schemeClr val="accent2"/>
              </a:buClr>
            </a:pPr>
            <a:r>
              <a:rPr lang="en-US" dirty="0"/>
              <a:t>Property Value has been determined to be an inverse of the assumption that a higher value guarantees approval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85BB8-3EDE-1AD8-D9B8-62AB86AD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226" y="1534562"/>
            <a:ext cx="3336316" cy="225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F6F91E-3EDE-2F5F-6A9D-DF86AEBC4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227" y="4260183"/>
            <a:ext cx="3336316" cy="2258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600320-8D15-1D0C-B881-EB55E6A6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7129" y="1534563"/>
            <a:ext cx="3394097" cy="227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03B9E-B86F-D7C7-4CF0-089E4080B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7129" y="4260182"/>
            <a:ext cx="3394097" cy="225843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469890-5917-2090-3652-690108F25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05129" y="58972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5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05"/>
    </mc:Choice>
    <mc:Fallback>
      <p:transition spd="slow" advTm="8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Data Analysis (continued)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HAVE WE SEEN SO FAR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5057399" cy="4804848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The data is skewed with a few outliers</a:t>
            </a:r>
          </a:p>
          <a:p>
            <a:pPr>
              <a:buClr>
                <a:schemeClr val="accent2"/>
              </a:buClr>
            </a:pPr>
            <a:r>
              <a:rPr lang="en-US" dirty="0"/>
              <a:t>Income and Property Value seem to be correlated as expected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There is a higher number of white applications as compared to non-white applicants</a:t>
            </a:r>
          </a:p>
          <a:p>
            <a:pPr marL="0" indent="0">
              <a:buClr>
                <a:schemeClr val="accent2"/>
              </a:buClr>
              <a:buNone/>
            </a:pP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AFB46-CFA2-B880-38E3-6071089B6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34" y="1376932"/>
            <a:ext cx="5944115" cy="512718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BB6AA9-26C5-B635-B3B9-2139ADA4F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559" y="58945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70"/>
    </mc:Choice>
    <mc:Fallback>
      <p:transition spd="slow" advTm="5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9028"/>
            <a:ext cx="8711047" cy="1147969"/>
          </a:xfrm>
        </p:spPr>
        <p:txBody>
          <a:bodyPr>
            <a:noAutofit/>
          </a:bodyPr>
          <a:lstStyle/>
          <a:p>
            <a:r>
              <a:rPr lang="en-US" sz="4000" b="0" dirty="0"/>
              <a:t>Initial Observations and Results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HOW IS THE MODEL PERFORMING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6151" y="1844124"/>
            <a:ext cx="5057399" cy="4804848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Results are meeting expectations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 accuracy of the model has improved (63% vs 76%)</a:t>
            </a:r>
          </a:p>
          <a:p>
            <a:pPr>
              <a:buClr>
                <a:schemeClr val="accent2"/>
              </a:buClr>
            </a:pPr>
            <a:r>
              <a:rPr lang="en-US" dirty="0"/>
              <a:t>Resource allocation is preventing higher accuracy as expected</a:t>
            </a:r>
          </a:p>
          <a:p>
            <a:pPr>
              <a:buClr>
                <a:schemeClr val="accent2"/>
              </a:buClr>
            </a:pPr>
            <a:r>
              <a:rPr lang="en-US" dirty="0"/>
              <a:t>Additional computing resource needed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C2A603-449D-7EC8-7390-1515BDFA9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85943"/>
              </p:ext>
            </p:extLst>
          </p:nvPr>
        </p:nvGraphicFramePr>
        <p:xfrm>
          <a:off x="5543550" y="1681379"/>
          <a:ext cx="5937250" cy="3574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157013541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61971905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876367890"/>
                    </a:ext>
                  </a:extLst>
                </a:gridCol>
              </a:tblGrid>
              <a:tr h="510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Model/Algorithm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461595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0.785948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9196890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Linear Discriminant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0.785948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186466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 Neighbors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0.762140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0.032113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515722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Decision Tree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0.785948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0.000002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736391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Gaussian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0.755361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0.001234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844406"/>
                  </a:ext>
                </a:extLst>
              </a:tr>
              <a:tr h="5106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Linear Support Vector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0.785948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0.000002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9565853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1369D1-DAB7-625B-7BCB-E5ED6C2A5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7742" y="59293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03"/>
    </mc:Choice>
    <mc:Fallback>
      <p:transition spd="slow" advTm="9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9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1688</TotalTime>
  <Words>787</Words>
  <Application>Microsoft Office PowerPoint</Application>
  <PresentationFormat>Widescreen</PresentationFormat>
  <Paragraphs>150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Gill Sans SemiBold</vt:lpstr>
      <vt:lpstr>Times New Roman</vt:lpstr>
      <vt:lpstr>Office Theme</vt:lpstr>
      <vt:lpstr>Banking/Lending</vt:lpstr>
      <vt:lpstr>Table of Contents</vt:lpstr>
      <vt:lpstr>Introduction/Problem Statement</vt:lpstr>
      <vt:lpstr>Business Objective and Opportunity</vt:lpstr>
      <vt:lpstr>Market Analysis and Regulatory Scrutiny</vt:lpstr>
      <vt:lpstr>Data Analysis</vt:lpstr>
      <vt:lpstr>Data Analysis (continued)</vt:lpstr>
      <vt:lpstr>Data Analysis (continued)</vt:lpstr>
      <vt:lpstr>Initial Observations and Results</vt:lpstr>
      <vt:lpstr>Initial Observations and Results (cont.)</vt:lpstr>
      <vt:lpstr>Project Risks and Opportunities</vt:lpstr>
      <vt:lpstr>Questions and Answers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Adrian Rybinski</dc:creator>
  <cp:lastModifiedBy>Adrian Rybinski</cp:lastModifiedBy>
  <cp:revision>9</cp:revision>
  <dcterms:created xsi:type="dcterms:W3CDTF">2021-10-31T03:05:47Z</dcterms:created>
  <dcterms:modified xsi:type="dcterms:W3CDTF">2022-09-27T04:07:59Z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